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9" r:id="rId1"/>
  </p:sldMasterIdLst>
  <p:sldIdLst>
    <p:sldId id="262" r:id="rId2"/>
    <p:sldId id="302" r:id="rId3"/>
    <p:sldId id="313" r:id="rId4"/>
    <p:sldId id="281" r:id="rId5"/>
    <p:sldId id="306" r:id="rId6"/>
    <p:sldId id="307" r:id="rId7"/>
    <p:sldId id="299" r:id="rId8"/>
    <p:sldId id="303" r:id="rId9"/>
    <p:sldId id="301" r:id="rId10"/>
    <p:sldId id="280" r:id="rId11"/>
    <p:sldId id="278" r:id="rId12"/>
    <p:sldId id="279" r:id="rId13"/>
    <p:sldId id="300" r:id="rId14"/>
    <p:sldId id="308" r:id="rId15"/>
    <p:sldId id="304" r:id="rId16"/>
    <p:sldId id="290" r:id="rId17"/>
    <p:sldId id="288" r:id="rId18"/>
    <p:sldId id="287" r:id="rId19"/>
    <p:sldId id="292" r:id="rId20"/>
    <p:sldId id="293" r:id="rId21"/>
    <p:sldId id="294" r:id="rId22"/>
    <p:sldId id="295" r:id="rId23"/>
    <p:sldId id="289" r:id="rId24"/>
    <p:sldId id="296" r:id="rId25"/>
    <p:sldId id="309" r:id="rId26"/>
    <p:sldId id="310" r:id="rId27"/>
    <p:sldId id="314" r:id="rId28"/>
    <p:sldId id="315" r:id="rId29"/>
    <p:sldId id="316" r:id="rId30"/>
    <p:sldId id="311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D889"/>
    <a:srgbClr val="5392B1"/>
    <a:srgbClr val="7EADC4"/>
    <a:srgbClr val="FFFFFF"/>
    <a:srgbClr val="060708"/>
    <a:srgbClr val="000000"/>
    <a:srgbClr val="141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829CA-0791-43DD-9C02-B814B32E51B8}" v="881" dt="2022-10-11T16:51:48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BA5FF-5DD6-DE15-DC59-02CFA1E06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351E8C-A520-98E8-7442-83C182F52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7026D3-0B0F-7805-351C-8A229ED5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6CC61-D70B-E1B2-374C-39B94632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2CFD4F-A60F-B737-EF3D-1A900ED4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2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CAA0E-1AAC-3969-1C06-74825A7C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440368-DB81-614D-910A-C371745A5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36FC8-70FE-05DD-F343-832B3E98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48E30-4FD1-A504-970C-605AECC0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0FC49B-3326-EAE9-1589-5499840E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3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9D5882-76FF-8CA3-B745-DB906D8F7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0E795F-7368-BAB2-F55C-43ABD0B49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1F954-ACA7-6F23-59BA-4D7CD51F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8B29C0-9E71-AB1E-C15E-4BE51790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E35492-53B6-8653-9F98-EEFBD91D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96985-4BE1-C666-DC33-29728CBC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F4989-8533-FDF4-F51B-A0A94012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52B7BA-DEAC-75A2-0050-D6D8FA11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0571FB-52AF-FED6-371F-8D7D2E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7A7FDB-EA00-2003-6BFF-FC714AC3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1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026A1-BDF7-CFD8-A4BE-614852E9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E3F90B-875A-FEDB-F69C-F69491D4B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0D4FD4-E91C-AF72-B499-378257AC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CF72EB-A615-7B41-6D54-068213FC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C3E47B-C9B6-3BAA-0A2D-7250D172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0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A68EF-9780-A264-9682-BB554399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6D9445-B4AA-9A6B-DB4D-AA35CF93D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552CF0-C68E-5EBE-93C5-A43068D97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5F1973-DF83-6860-E4F0-A817A51B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B86BF-C594-626A-9D61-47CA5B48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22A2C7-75A5-96BC-4795-549F8A0F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5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61C68-294B-21C1-2273-8699BBE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A5D663-6E4E-2361-61CE-F90D7300E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55A19E-6EAE-8498-15D7-09C12D21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AD191B-82A2-BFAA-E06A-9F549193D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E0EFC1-CD72-169E-AAFB-07F5C0B3D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5299F0-D2EC-CD6C-FEA6-839148EC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76B00C-C23B-9794-9E27-B0EC3724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7281BC-F7B7-37C3-AEA0-BDA9276F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3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ACB2-376B-BAA3-8F60-185EE8CA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48ED10-7DB0-A701-5488-8492F013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A18419-E6E7-A507-3964-AC234B63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74473E-D96C-0BC8-6442-D3A2C3D5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0789E1-73F5-353B-0DFC-EC491D30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9221BE-1303-46ED-6C19-A202C744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BD0762-B53E-CDC4-68AF-61324F86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8F72B-74BC-6983-8276-BDB6EF27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25A91-5681-9DB9-B65C-FB3273E9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776D6-6E98-2EDB-119D-B2F65596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F093F0-C954-F43C-C309-AAF60A7E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7C8453-BD91-6A1E-D3B2-FFD515DD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694EB1-AE70-1EFC-CD36-F4DAF6DB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BD40E-638A-A31B-58F9-DC0E456A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08FF1C-7151-08F7-C96A-495904723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11EA5E-465D-7473-2645-13AEEC4CC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D1A8EC-2E55-D79F-13BA-668C8C38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2C3E06-D48E-CC2A-BD6E-F0B1E01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624BC0-8124-4535-D58B-52F70D21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FB78478-C836-DC16-1C8B-3140C148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3C2EC-B15A-2BD5-6002-50351DBEA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46A86A-C691-7E4B-AA48-37BA52464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931920-C13A-0EBB-D64A-D17C05822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9B133A-5E69-99AC-B677-CAA958FD8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8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Vídeo 8">
            <a:extLst>
              <a:ext uri="{FF2B5EF4-FFF2-40B4-BE49-F238E27FC236}">
                <a16:creationId xmlns:a16="http://schemas.microsoft.com/office/drawing/2014/main" id="{5F9EE4D7-CB07-2EF9-82C5-163C865A6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Processamento de</a:t>
            </a:r>
            <a:r>
              <a:rPr lang="en-US" sz="5200" b="1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imagens para visão computacional</a:t>
            </a:r>
            <a:endParaRPr lang="en-US" sz="5200" b="1" kern="1200" cap="all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7BE29729-6E11-B992-B3EF-306EBD309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7" y="5314036"/>
            <a:ext cx="1014732" cy="1249650"/>
          </a:xfrm>
          <a:prstGeom prst="rect">
            <a:avLst/>
          </a:prstGeom>
        </p:spPr>
      </p:pic>
      <p:pic>
        <p:nvPicPr>
          <p:cNvPr id="16" name="Imagem 15" descr="Uma imagem contendo Logotipo&#10;&#10;Descrição gerada automaticamente">
            <a:extLst>
              <a:ext uri="{FF2B5EF4-FFF2-40B4-BE49-F238E27FC236}">
                <a16:creationId xmlns:a16="http://schemas.microsoft.com/office/drawing/2014/main" id="{86DBEC25-0CD8-7006-91BE-4CBA00166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3480" y="5369748"/>
            <a:ext cx="1162702" cy="11627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35C83F02-57ED-AC3B-BD33-CB306861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56" y="5011223"/>
            <a:ext cx="1938156" cy="1552463"/>
          </a:xfrm>
          <a:prstGeom prst="rect">
            <a:avLst/>
          </a:prstGeom>
        </p:spPr>
      </p:pic>
      <p:pic>
        <p:nvPicPr>
          <p:cNvPr id="20" name="Imagem 19" descr="Logotipo, Ícone&#10;&#10;Descrição gerada automaticamente">
            <a:extLst>
              <a:ext uri="{FF2B5EF4-FFF2-40B4-BE49-F238E27FC236}">
                <a16:creationId xmlns:a16="http://schemas.microsoft.com/office/drawing/2014/main" id="{4804541E-144B-D22A-7B49-3B004DBAF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29" y="5369748"/>
            <a:ext cx="1034927" cy="10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10578-0FBE-A73A-5AC8-985A3B40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  <a:solidFill>
            <a:srgbClr val="7EADC4"/>
          </a:solidFill>
          <a:ln>
            <a:solidFill>
              <a:srgbClr val="7EADC4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Imaginem</a:t>
            </a:r>
            <a:r>
              <a:rPr lang="en-US" sz="3200" dirty="0">
                <a:solidFill>
                  <a:schemeClr val="bg1"/>
                </a:solidFill>
              </a:rPr>
              <a:t> uma </a:t>
            </a:r>
            <a:r>
              <a:rPr lang="en-US" sz="3200" dirty="0" err="1">
                <a:solidFill>
                  <a:schemeClr val="bg1"/>
                </a:solidFill>
              </a:rPr>
              <a:t>foto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tirada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por</a:t>
            </a:r>
            <a:r>
              <a:rPr lang="en-US" sz="3200" dirty="0">
                <a:solidFill>
                  <a:schemeClr val="bg1"/>
                </a:solidFill>
              </a:rPr>
              <a:t> um </a:t>
            </a:r>
            <a:r>
              <a:rPr lang="en-US" sz="3200" dirty="0" err="1">
                <a:solidFill>
                  <a:schemeClr val="bg1"/>
                </a:solidFill>
              </a:rPr>
              <a:t>celular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comum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Universidade Federal de Rondonópolis – UFR - Institucional">
            <a:extLst>
              <a:ext uri="{FF2B5EF4-FFF2-40B4-BE49-F238E27FC236}">
                <a16:creationId xmlns:a16="http://schemas.microsoft.com/office/drawing/2014/main" id="{ADCFE742-D7D1-506F-9AF9-DE9DC2877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04" t="24451" r="15200"/>
          <a:stretch/>
        </p:blipFill>
        <p:spPr bwMode="auto">
          <a:xfrm>
            <a:off x="3460507" y="1746136"/>
            <a:ext cx="5010253" cy="2449541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7E88A71-2174-DA0F-0164-0F6B5C1FEC9A}"/>
              </a:ext>
            </a:extLst>
          </p:cNvPr>
          <p:cNvCxnSpPr>
            <a:cxnSpLocks/>
          </p:cNvCxnSpPr>
          <p:nvPr/>
        </p:nvCxnSpPr>
        <p:spPr>
          <a:xfrm>
            <a:off x="8842025" y="1619565"/>
            <a:ext cx="0" cy="276151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B8AB5CB-306E-0913-368A-5DC9A2EFBDA1}"/>
              </a:ext>
            </a:extLst>
          </p:cNvPr>
          <p:cNvCxnSpPr>
            <a:cxnSpLocks/>
          </p:cNvCxnSpPr>
          <p:nvPr/>
        </p:nvCxnSpPr>
        <p:spPr>
          <a:xfrm>
            <a:off x="3284167" y="4609459"/>
            <a:ext cx="53457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1E242A-87B5-EE87-C3FC-687241DF26DC}"/>
              </a:ext>
            </a:extLst>
          </p:cNvPr>
          <p:cNvSpPr txBox="1"/>
          <p:nvPr/>
        </p:nvSpPr>
        <p:spPr>
          <a:xfrm>
            <a:off x="5692684" y="4792409"/>
            <a:ext cx="806631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>
                <a:solidFill>
                  <a:srgbClr val="FFFFFF"/>
                </a:solidFill>
              </a:rPr>
              <a:t>4000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BF2785-D9A9-1D9B-A3F9-FEB65F59FBE4}"/>
              </a:ext>
            </a:extLst>
          </p:cNvPr>
          <p:cNvSpPr txBox="1"/>
          <p:nvPr/>
        </p:nvSpPr>
        <p:spPr>
          <a:xfrm rot="16200000">
            <a:off x="8809975" y="2794852"/>
            <a:ext cx="806631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>
                <a:solidFill>
                  <a:srgbClr val="FFFFFF"/>
                </a:solidFill>
              </a:rPr>
              <a:t>3000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34D78C-77A7-3C48-B54F-EA283130AE94}"/>
              </a:ext>
            </a:extLst>
          </p:cNvPr>
          <p:cNvSpPr txBox="1"/>
          <p:nvPr/>
        </p:nvSpPr>
        <p:spPr>
          <a:xfrm>
            <a:off x="360744" y="5797942"/>
            <a:ext cx="11470512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4000x3000 = 12.000.000 (12 Megapixels)</a:t>
            </a:r>
          </a:p>
        </p:txBody>
      </p:sp>
    </p:spTree>
    <p:extLst>
      <p:ext uri="{BB962C8B-B14F-4D97-AF65-F5344CB8AC3E}">
        <p14:creationId xmlns:p14="http://schemas.microsoft.com/office/powerpoint/2010/main" val="212132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7506C67A-5A80-A7CB-4133-0CB6C809B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55" y="1853285"/>
            <a:ext cx="4427136" cy="4427136"/>
          </a:xfrm>
          <a:prstGeom prst="rect">
            <a:avLst/>
          </a:prstGeom>
        </p:spPr>
      </p:pic>
      <p:pic>
        <p:nvPicPr>
          <p:cNvPr id="10" name="Imagem 9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A28EB53-6128-A237-476F-2620F704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93" y="1929083"/>
            <a:ext cx="4351338" cy="4351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Considerando os canais:</a:t>
            </a:r>
          </a:p>
        </p:txBody>
      </p:sp>
      <p:pic>
        <p:nvPicPr>
          <p:cNvPr id="5" name="Espaço Reservado para Conteúdo 4" descr="Uma imagem contendo foto, caixa, mesa, diferente&#10;&#10;Descrição gerada automaticamente">
            <a:extLst>
              <a:ext uri="{FF2B5EF4-FFF2-40B4-BE49-F238E27FC236}">
                <a16:creationId xmlns:a16="http://schemas.microsoft.com/office/drawing/2014/main" id="{7A4827F2-FB61-DB72-F5A6-889467B90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4" y="1929083"/>
            <a:ext cx="4351338" cy="4351338"/>
          </a:xfr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D9FEA26D-E30E-3072-6B37-6E18823BA6FD}"/>
              </a:ext>
            </a:extLst>
          </p:cNvPr>
          <p:cNvSpPr/>
          <p:nvPr/>
        </p:nvSpPr>
        <p:spPr>
          <a:xfrm>
            <a:off x="4256316" y="3597310"/>
            <a:ext cx="1416818" cy="1014884"/>
          </a:xfrm>
          <a:prstGeom prst="rightArrow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7237D05E-FE5B-CB92-A63E-89F2B3DE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04" y="1853285"/>
            <a:ext cx="4351338" cy="435133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46DD37A-A504-0EB0-AA78-B6E5A86E81B0}"/>
              </a:ext>
            </a:extLst>
          </p:cNvPr>
          <p:cNvSpPr txBox="1"/>
          <p:nvPr/>
        </p:nvSpPr>
        <p:spPr>
          <a:xfrm>
            <a:off x="393644" y="6094609"/>
            <a:ext cx="11470512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4000x3000x3 = 36.000.000</a:t>
            </a:r>
          </a:p>
        </p:txBody>
      </p:sp>
    </p:spTree>
    <p:extLst>
      <p:ext uri="{BB962C8B-B14F-4D97-AF65-F5344CB8AC3E}">
        <p14:creationId xmlns:p14="http://schemas.microsoft.com/office/powerpoint/2010/main" val="264051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Intervalo de variação:</a:t>
            </a:r>
          </a:p>
        </p:txBody>
      </p:sp>
      <p:pic>
        <p:nvPicPr>
          <p:cNvPr id="9222" name="Picture 6" descr="SciELO - Brasil - Fotografando com uma câmera de pixel único Fotografando  com uma câmera de pixel único">
            <a:extLst>
              <a:ext uri="{FF2B5EF4-FFF2-40B4-BE49-F238E27FC236}">
                <a16:creationId xmlns:a16="http://schemas.microsoft.com/office/drawing/2014/main" id="{9359D66C-846F-E5AA-B349-1FC29FE7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24" y="1447800"/>
            <a:ext cx="4485719" cy="44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86B6D1-AE22-B6E6-06C4-626EFD62039C}"/>
              </a:ext>
            </a:extLst>
          </p:cNvPr>
          <p:cNvSpPr txBox="1"/>
          <p:nvPr/>
        </p:nvSpPr>
        <p:spPr>
          <a:xfrm>
            <a:off x="360744" y="6052964"/>
            <a:ext cx="11470512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4000x3000x3x256 = 9.216.000.000</a:t>
            </a:r>
          </a:p>
        </p:txBody>
      </p:sp>
    </p:spTree>
    <p:extLst>
      <p:ext uri="{BB962C8B-B14F-4D97-AF65-F5344CB8AC3E}">
        <p14:creationId xmlns:p14="http://schemas.microsoft.com/office/powerpoint/2010/main" val="2360565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10578-0FBE-A73A-5AC8-985A3B40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  <a:solidFill>
            <a:srgbClr val="7EADC4"/>
          </a:solidFill>
          <a:ln>
            <a:solidFill>
              <a:srgbClr val="7EADC4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Volume de dados presente em uma imagem:</a:t>
            </a:r>
          </a:p>
        </p:txBody>
      </p:sp>
      <p:pic>
        <p:nvPicPr>
          <p:cNvPr id="7170" name="Picture 2" descr="Universidade Federal de Rondonópolis – UFR - Institucional">
            <a:extLst>
              <a:ext uri="{FF2B5EF4-FFF2-40B4-BE49-F238E27FC236}">
                <a16:creationId xmlns:a16="http://schemas.microsoft.com/office/drawing/2014/main" id="{ADCFE742-D7D1-506F-9AF9-DE9DC2877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04" t="24451" r="15200"/>
          <a:stretch/>
        </p:blipFill>
        <p:spPr bwMode="auto">
          <a:xfrm>
            <a:off x="3460507" y="1746136"/>
            <a:ext cx="5010253" cy="2449541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7E88A71-2174-DA0F-0164-0F6B5C1FEC9A}"/>
              </a:ext>
            </a:extLst>
          </p:cNvPr>
          <p:cNvCxnSpPr>
            <a:cxnSpLocks/>
          </p:cNvCxnSpPr>
          <p:nvPr/>
        </p:nvCxnSpPr>
        <p:spPr>
          <a:xfrm>
            <a:off x="8842025" y="1619565"/>
            <a:ext cx="0" cy="276151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B8AB5CB-306E-0913-368A-5DC9A2EFBDA1}"/>
              </a:ext>
            </a:extLst>
          </p:cNvPr>
          <p:cNvCxnSpPr>
            <a:cxnSpLocks/>
          </p:cNvCxnSpPr>
          <p:nvPr/>
        </p:nvCxnSpPr>
        <p:spPr>
          <a:xfrm>
            <a:off x="3284167" y="4609459"/>
            <a:ext cx="53457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1E242A-87B5-EE87-C3FC-687241DF26DC}"/>
              </a:ext>
            </a:extLst>
          </p:cNvPr>
          <p:cNvSpPr txBox="1"/>
          <p:nvPr/>
        </p:nvSpPr>
        <p:spPr>
          <a:xfrm>
            <a:off x="5692684" y="4792409"/>
            <a:ext cx="806631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>
                <a:solidFill>
                  <a:srgbClr val="FFFFFF"/>
                </a:solidFill>
              </a:rPr>
              <a:t>4000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BF2785-D9A9-1D9B-A3F9-FEB65F59FBE4}"/>
              </a:ext>
            </a:extLst>
          </p:cNvPr>
          <p:cNvSpPr txBox="1"/>
          <p:nvPr/>
        </p:nvSpPr>
        <p:spPr>
          <a:xfrm rot="16200000">
            <a:off x="8809975" y="2794852"/>
            <a:ext cx="806631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>
                <a:solidFill>
                  <a:srgbClr val="FFFFFF"/>
                </a:solidFill>
              </a:rPr>
              <a:t>3000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34D78C-77A7-3C48-B54F-EA283130AE94}"/>
              </a:ext>
            </a:extLst>
          </p:cNvPr>
          <p:cNvSpPr txBox="1"/>
          <p:nvPr/>
        </p:nvSpPr>
        <p:spPr>
          <a:xfrm>
            <a:off x="360744" y="5797942"/>
            <a:ext cx="11470512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4000x3000x3x256 = 9.216.000.000</a:t>
            </a:r>
          </a:p>
        </p:txBody>
      </p:sp>
    </p:spTree>
    <p:extLst>
      <p:ext uri="{BB962C8B-B14F-4D97-AF65-F5344CB8AC3E}">
        <p14:creationId xmlns:p14="http://schemas.microsoft.com/office/powerpoint/2010/main" val="343712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431" y="963877"/>
            <a:ext cx="4257885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400" b="1" cap="all" dirty="0">
                <a:solidFill>
                  <a:schemeClr val="bg1"/>
                </a:solidFill>
              </a:rPr>
              <a:t>Por que </a:t>
            </a:r>
            <a:r>
              <a:rPr lang="en-US" sz="3400" b="1" cap="all" dirty="0" err="1">
                <a:solidFill>
                  <a:schemeClr val="bg1"/>
                </a:solidFill>
              </a:rPr>
              <a:t>realizar</a:t>
            </a:r>
            <a:r>
              <a:rPr lang="en-US" sz="3400" b="1" cap="all" dirty="0">
                <a:solidFill>
                  <a:schemeClr val="bg1"/>
                </a:solidFill>
              </a:rPr>
              <a:t> </a:t>
            </a:r>
            <a:br>
              <a:rPr lang="en-US" sz="3400" b="1" cap="all" dirty="0">
                <a:solidFill>
                  <a:schemeClr val="bg1"/>
                </a:solidFill>
              </a:rPr>
            </a:br>
            <a:r>
              <a:rPr lang="en-US" sz="3400" b="1" cap="all" dirty="0" err="1">
                <a:solidFill>
                  <a:schemeClr val="bg1"/>
                </a:solidFill>
              </a:rPr>
              <a:t>pré-Processamento</a:t>
            </a:r>
            <a:r>
              <a:rPr lang="en-US" sz="3400" b="1" cap="all" dirty="0">
                <a:solidFill>
                  <a:schemeClr val="bg1"/>
                </a:solidFill>
              </a:rPr>
              <a:t>?</a:t>
            </a:r>
            <a:endParaRPr lang="en-US" sz="3400" b="1" cap="all" baseline="0" dirty="0">
              <a:solidFill>
                <a:schemeClr val="bg1"/>
              </a:solidFill>
            </a:endParaRPr>
          </a:p>
        </p:txBody>
      </p:sp>
      <p:sp>
        <p:nvSpPr>
          <p:cNvPr id="21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Reduzir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quantidade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informações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Remover </a:t>
            </a:r>
            <a:r>
              <a:rPr lang="en-US" sz="2400" dirty="0" err="1">
                <a:solidFill>
                  <a:schemeClr val="bg1"/>
                </a:solidFill>
              </a:rPr>
              <a:t>ruídos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indesejados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4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AEA76-A0F8-DB63-FBA6-9EED00DB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pt-BR" dirty="0"/>
              <a:t>Exemplos situações indesejadas.</a:t>
            </a:r>
          </a:p>
        </p:txBody>
      </p:sp>
      <p:sp>
        <p:nvSpPr>
          <p:cNvPr id="3084" name="Content Placeholder 3083">
            <a:extLst>
              <a:ext uri="{FF2B5EF4-FFF2-40B4-BE49-F238E27FC236}">
                <a16:creationId xmlns:a16="http://schemas.microsoft.com/office/drawing/2014/main" id="{709D39B1-D776-7184-2A3B-12B44BB2D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Imagens </a:t>
            </a:r>
            <a:r>
              <a:rPr lang="en-US" sz="2400" dirty="0" err="1"/>
              <a:t>borradas</a:t>
            </a:r>
            <a:endParaRPr lang="en-US" sz="2400" dirty="0"/>
          </a:p>
          <a:p>
            <a:r>
              <a:rPr lang="en-US" sz="2400" dirty="0"/>
              <a:t>Imagens </a:t>
            </a:r>
            <a:r>
              <a:rPr lang="en-US" sz="2400" dirty="0" err="1"/>
              <a:t>muito</a:t>
            </a:r>
            <a:r>
              <a:rPr lang="en-US" sz="2400" dirty="0"/>
              <a:t> </a:t>
            </a:r>
            <a:r>
              <a:rPr lang="en-US" sz="2400" dirty="0" err="1"/>
              <a:t>escuras</a:t>
            </a:r>
            <a:r>
              <a:rPr lang="en-US" sz="2400" dirty="0"/>
              <a:t>.</a:t>
            </a:r>
          </a:p>
          <a:p>
            <a:r>
              <a:rPr lang="en-US" sz="2400" dirty="0"/>
              <a:t>Imagens </a:t>
            </a:r>
            <a:r>
              <a:rPr lang="en-US" sz="2400" dirty="0" err="1"/>
              <a:t>muito</a:t>
            </a:r>
            <a:r>
              <a:rPr lang="en-US" sz="2400" dirty="0"/>
              <a:t> </a:t>
            </a:r>
            <a:r>
              <a:rPr lang="en-US" sz="2400" dirty="0" err="1"/>
              <a:t>claras</a:t>
            </a:r>
            <a:r>
              <a:rPr lang="en-US" sz="2400" dirty="0"/>
              <a:t>.</a:t>
            </a:r>
          </a:p>
          <a:p>
            <a:r>
              <a:rPr lang="en-US" sz="2400" dirty="0"/>
              <a:t>Imagens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enquadramento</a:t>
            </a:r>
            <a:r>
              <a:rPr lang="en-US" sz="2400" dirty="0"/>
              <a:t>.</a:t>
            </a:r>
          </a:p>
          <a:p>
            <a:r>
              <a:rPr lang="en-US" sz="2400" dirty="0"/>
              <a:t>Imagens mal </a:t>
            </a:r>
            <a:r>
              <a:rPr lang="en-US" sz="2400" dirty="0" err="1"/>
              <a:t>dimensionadas</a:t>
            </a:r>
            <a:r>
              <a:rPr lang="en-US" sz="2400" dirty="0"/>
              <a:t>.</a:t>
            </a:r>
          </a:p>
          <a:p>
            <a:r>
              <a:rPr lang="en-US" sz="2400" dirty="0"/>
              <a:t>Imagens </a:t>
            </a:r>
            <a:r>
              <a:rPr lang="en-US" sz="2400" dirty="0" err="1"/>
              <a:t>rotacionadas</a:t>
            </a:r>
            <a:r>
              <a:rPr lang="en-US" sz="2400" dirty="0"/>
              <a:t>.</a:t>
            </a:r>
          </a:p>
        </p:txBody>
      </p:sp>
      <p:sp>
        <p:nvSpPr>
          <p:cNvPr id="3087" name="Oval 3086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0" name="Picture 8" descr="11 Coisas que só as pessoas &quot;brancas como um papel&quot; entendem">
            <a:extLst>
              <a:ext uri="{FF2B5EF4-FFF2-40B4-BE49-F238E27FC236}">
                <a16:creationId xmlns:a16="http://schemas.microsoft.com/office/drawing/2014/main" id="{9346518C-C52F-B4A2-9169-A77EDB982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1" r="-4" b="-4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r que 'Game of Thrones' tem uma fotografia tão escura? – Gelo &amp; Fogo">
            <a:extLst>
              <a:ext uri="{FF2B5EF4-FFF2-40B4-BE49-F238E27FC236}">
                <a16:creationId xmlns:a16="http://schemas.microsoft.com/office/drawing/2014/main" id="{B0688FB6-1327-392C-4700-D176D68F1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7" r="16882" b="1"/>
          <a:stretch/>
        </p:blipFill>
        <p:spPr bwMode="auto"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Salt and Pepper · Noise.jl">
            <a:extLst>
              <a:ext uri="{FF2B5EF4-FFF2-40B4-BE49-F238E27FC236}">
                <a16:creationId xmlns:a16="http://schemas.microsoft.com/office/drawing/2014/main" id="{9387FEEE-B1D0-E591-E4CF-910C99195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" r="-3" b="10310"/>
          <a:stretch/>
        </p:blipFill>
        <p:spPr bwMode="auto"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87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>
                <a:solidFill>
                  <a:srgbClr val="FFFFFF"/>
                </a:solidFill>
              </a:rPr>
              <a:t>Falta de Iluminação: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BCD4900-516A-3BE2-DA34-5DB6EFABEA61}"/>
              </a:ext>
            </a:extLst>
          </p:cNvPr>
          <p:cNvSpPr/>
          <p:nvPr/>
        </p:nvSpPr>
        <p:spPr>
          <a:xfrm>
            <a:off x="5282307" y="3429000"/>
            <a:ext cx="1567543" cy="1263580"/>
          </a:xfrm>
          <a:prstGeom prst="rightArrow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Sol brilhando no escuro&#10;&#10;Descrição gerada automaticamente com confiança média">
            <a:extLst>
              <a:ext uri="{FF2B5EF4-FFF2-40B4-BE49-F238E27FC236}">
                <a16:creationId xmlns:a16="http://schemas.microsoft.com/office/drawing/2014/main" id="{2C38D0B1-C502-804A-B773-2B820028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5" y="1528962"/>
            <a:ext cx="3434118" cy="2289412"/>
          </a:xfrm>
          <a:prstGeom prst="rect">
            <a:avLst/>
          </a:prstGeom>
        </p:spPr>
      </p:pic>
      <p:pic>
        <p:nvPicPr>
          <p:cNvPr id="6" name="Imagem 5" descr="Uma imagem contendo escuro, rua, água, estrada&#10;&#10;Descrição gerada automaticamente">
            <a:extLst>
              <a:ext uri="{FF2B5EF4-FFF2-40B4-BE49-F238E27FC236}">
                <a16:creationId xmlns:a16="http://schemas.microsoft.com/office/drawing/2014/main" id="{535095C5-D929-3A17-CCB4-F576EC61C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09" y="1528962"/>
            <a:ext cx="3434118" cy="2289412"/>
          </a:xfrm>
          <a:prstGeom prst="rect">
            <a:avLst/>
          </a:prstGeom>
        </p:spPr>
      </p:pic>
      <p:pic>
        <p:nvPicPr>
          <p:cNvPr id="9" name="Imagem 8" descr="Estante com livros&#10;&#10;Descrição gerada automaticamente com confiança média">
            <a:extLst>
              <a:ext uri="{FF2B5EF4-FFF2-40B4-BE49-F238E27FC236}">
                <a16:creationId xmlns:a16="http://schemas.microsoft.com/office/drawing/2014/main" id="{32F97DBE-3703-EE82-69ED-21E795FB2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5" y="4007515"/>
            <a:ext cx="3434118" cy="264304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CAEA7A-5FCD-9CED-2A57-99AB2E440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09" y="4060790"/>
            <a:ext cx="3434117" cy="264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>
                <a:solidFill>
                  <a:srgbClr val="FFFFFF"/>
                </a:solidFill>
              </a:rPr>
              <a:t>Ruidos: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3F92B06-9069-E385-80DE-ABA99754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80" y="2144190"/>
            <a:ext cx="3617431" cy="36738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E36756-EA95-F851-7EF6-6F43A7E16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91" y="2219454"/>
            <a:ext cx="3617431" cy="3636174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BCD4900-516A-3BE2-DA34-5DB6EFABEA61}"/>
              </a:ext>
            </a:extLst>
          </p:cNvPr>
          <p:cNvSpPr/>
          <p:nvPr/>
        </p:nvSpPr>
        <p:spPr>
          <a:xfrm>
            <a:off x="5282307" y="3429000"/>
            <a:ext cx="1567543" cy="1263580"/>
          </a:xfrm>
          <a:prstGeom prst="rightArrow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00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Estrada com carros&#10;&#10;Descrição gerada automaticamente">
            <a:extLst>
              <a:ext uri="{FF2B5EF4-FFF2-40B4-BE49-F238E27FC236}">
                <a16:creationId xmlns:a16="http://schemas.microsoft.com/office/drawing/2014/main" id="{0FD0182E-4BAE-F2E6-8E89-73B0289B1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" r="20221" b="7246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820929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012496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042611"/>
            <a:ext cx="3879232" cy="2177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000" b="1" kern="1200" cap="all" baseline="0" dirty="0">
                <a:latin typeface="+mj-lt"/>
                <a:ea typeface="+mj-ea"/>
                <a:cs typeface="+mj-cs"/>
              </a:rPr>
              <a:t>Exemplos</a:t>
            </a:r>
            <a:r>
              <a:rPr lang="en-US" sz="5000" b="1" kern="1200" cap="all" dirty="0">
                <a:latin typeface="+mj-lt"/>
                <a:ea typeface="+mj-ea"/>
                <a:cs typeface="+mj-cs"/>
              </a:rPr>
              <a:t> de Aplicações:</a:t>
            </a:r>
            <a:endParaRPr lang="en-US" sz="5000" b="1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75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>
                <a:solidFill>
                  <a:srgbClr val="FFFFFF"/>
                </a:solidFill>
              </a:rPr>
              <a:t>Detecção de Expressão Facial: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42DF63-B874-33D3-8FC7-55DD1763B7AC}"/>
              </a:ext>
            </a:extLst>
          </p:cNvPr>
          <p:cNvSpPr txBox="1"/>
          <p:nvPr/>
        </p:nvSpPr>
        <p:spPr>
          <a:xfrm>
            <a:off x="2703007" y="1527350"/>
            <a:ext cx="6079253" cy="369332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/>
              <a:t>Enquadrar e redimensionar a imagem:</a:t>
            </a:r>
          </a:p>
        </p:txBody>
      </p:sp>
      <p:pic>
        <p:nvPicPr>
          <p:cNvPr id="10242" name="Picture 2" descr="woman walking near city">
            <a:extLst>
              <a:ext uri="{FF2B5EF4-FFF2-40B4-BE49-F238E27FC236}">
                <a16:creationId xmlns:a16="http://schemas.microsoft.com/office/drawing/2014/main" id="{5A00913D-5A13-9F2C-ABE7-377F3E11F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4" y="2470405"/>
            <a:ext cx="2792243" cy="41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Mulher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525E5DD6-61C8-0088-FF64-3889FDF27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601" y="3010021"/>
            <a:ext cx="4033399" cy="3025049"/>
          </a:xfrm>
          <a:prstGeom prst="rect">
            <a:avLst/>
          </a:prstGeom>
        </p:spPr>
      </p:pic>
      <p:pic>
        <p:nvPicPr>
          <p:cNvPr id="6" name="Picture 2" descr="woman walking near city">
            <a:extLst>
              <a:ext uri="{FF2B5EF4-FFF2-40B4-BE49-F238E27FC236}">
                <a16:creationId xmlns:a16="http://schemas.microsoft.com/office/drawing/2014/main" id="{330824A0-6C5D-12A3-9BEE-715D0286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t="13434" r="38984" b="66825"/>
          <a:stretch/>
        </p:blipFill>
        <p:spPr bwMode="auto">
          <a:xfrm>
            <a:off x="4226246" y="2388590"/>
            <a:ext cx="3739508" cy="426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8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Superiores, Um Arredondado e Um Recortado 10">
            <a:extLst>
              <a:ext uri="{FF2B5EF4-FFF2-40B4-BE49-F238E27FC236}">
                <a16:creationId xmlns:a16="http://schemas.microsoft.com/office/drawing/2014/main" id="{617DFA9A-2E82-022F-2674-161CFDA85377}"/>
              </a:ext>
            </a:extLst>
          </p:cNvPr>
          <p:cNvSpPr/>
          <p:nvPr/>
        </p:nvSpPr>
        <p:spPr>
          <a:xfrm>
            <a:off x="4173994" y="4472174"/>
            <a:ext cx="4859222" cy="2086313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061FFC-792B-72DE-7395-E1E148144D6D}"/>
              </a:ext>
            </a:extLst>
          </p:cNvPr>
          <p:cNvSpPr/>
          <p:nvPr/>
        </p:nvSpPr>
        <p:spPr>
          <a:xfrm>
            <a:off x="3898168" y="4889813"/>
            <a:ext cx="4937936" cy="6774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6FFF7D-B4F2-EBEA-5234-1C2CAB94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358" y="4941755"/>
            <a:ext cx="4937937" cy="1147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Wesley Miranda Correa</a:t>
            </a:r>
          </a:p>
        </p:txBody>
      </p:sp>
      <p:sp>
        <p:nvSpPr>
          <p:cNvPr id="2100" name="Content Placeholder 2099">
            <a:extLst>
              <a:ext uri="{FF2B5EF4-FFF2-40B4-BE49-F238E27FC236}">
                <a16:creationId xmlns:a16="http://schemas.microsoft.com/office/drawing/2014/main" id="{03FE9B77-7617-BD28-82C3-C86107C5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113" y="5546465"/>
            <a:ext cx="4721547" cy="876840"/>
          </a:xfr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Há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pesquisador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área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Visão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Computacional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Redes Neurais.</a:t>
            </a:r>
          </a:p>
        </p:txBody>
      </p:sp>
      <p:sp>
        <p:nvSpPr>
          <p:cNvPr id="2144" name="Freeform: Shape 2143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6" name="Freeform: Shape 2145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7AA6946-B46E-F415-165A-0FD9730F2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97" r="-1" b="7315"/>
          <a:stretch/>
        </p:blipFill>
        <p:spPr>
          <a:xfrm>
            <a:off x="1246572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9" name="Espaço Reservado para Conteúdo 18" descr="Imagem em preto e branco de brinquedo&#10;&#10;Descrição gerada automaticamente">
            <a:extLst>
              <a:ext uri="{FF2B5EF4-FFF2-40B4-BE49-F238E27FC236}">
                <a16:creationId xmlns:a16="http://schemas.microsoft.com/office/drawing/2014/main" id="{812F2322-622E-E21A-6762-EA3ED820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 r="3" b="13815"/>
          <a:stretch/>
        </p:blipFill>
        <p:spPr>
          <a:xfrm>
            <a:off x="-1" y="2288330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148" name="Oval 214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0" name="Oval 2149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Suzanne - Wikidata">
            <a:extLst>
              <a:ext uri="{FF2B5EF4-FFF2-40B4-BE49-F238E27FC236}">
                <a16:creationId xmlns:a16="http://schemas.microsoft.com/office/drawing/2014/main" id="{7E8C27DF-4A6B-E73A-98A0-4CFB2036D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1" r="22487" b="-5"/>
          <a:stretch/>
        </p:blipFill>
        <p:spPr bwMode="auto"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FF1E62-CAFF-3556-651A-8C7A37FF4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08" b="6"/>
          <a:stretch/>
        </p:blipFill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152" name="Freeform: Shape 2151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Espaço Reservado para Conteúdo 8" descr="Menina de cabelo rosa&#10;&#10;Descrição gerada automaticamente com confiança baixa">
            <a:extLst>
              <a:ext uri="{FF2B5EF4-FFF2-40B4-BE49-F238E27FC236}">
                <a16:creationId xmlns:a16="http://schemas.microsoft.com/office/drawing/2014/main" id="{31490F64-6E89-9FA8-83C6-A282BEA016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r="-2" b="-2"/>
          <a:stretch/>
        </p:blipFill>
        <p:spPr>
          <a:xfrm>
            <a:off x="8918761" y="-4330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154" name="Freeform: Shape 2153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Imagem 24" descr="Uma imagem contendo Texto&#10;&#10;Descrição gerada automaticamente">
            <a:extLst>
              <a:ext uri="{FF2B5EF4-FFF2-40B4-BE49-F238E27FC236}">
                <a16:creationId xmlns:a16="http://schemas.microsoft.com/office/drawing/2014/main" id="{112142FE-ADA6-904A-9F17-F308220DE0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0" r="8327" b="-2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540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>
                <a:solidFill>
                  <a:srgbClr val="FFFFFF"/>
                </a:solidFill>
              </a:rPr>
              <a:t>Detecção de Expressão Facial: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42DF63-B874-33D3-8FC7-55DD1763B7AC}"/>
              </a:ext>
            </a:extLst>
          </p:cNvPr>
          <p:cNvSpPr txBox="1"/>
          <p:nvPr/>
        </p:nvSpPr>
        <p:spPr>
          <a:xfrm>
            <a:off x="2703007" y="1527350"/>
            <a:ext cx="6079253" cy="369332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/>
              <a:t>Imagem RGB para GrayScale:</a:t>
            </a:r>
          </a:p>
        </p:txBody>
      </p:sp>
      <p:pic>
        <p:nvPicPr>
          <p:cNvPr id="4" name="Imagem 3" descr="Mulher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525E5DD6-61C8-0088-FF64-3889FDF27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66" y="2999974"/>
            <a:ext cx="4033399" cy="30250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C281FA-E9B8-4ADB-02AE-49DA1CEA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84" y="2999972"/>
            <a:ext cx="4033400" cy="3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41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>
                <a:solidFill>
                  <a:srgbClr val="FFFFFF"/>
                </a:solidFill>
              </a:rPr>
              <a:t>Detecção de Expressão Facial: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42DF63-B874-33D3-8FC7-55DD1763B7AC}"/>
              </a:ext>
            </a:extLst>
          </p:cNvPr>
          <p:cNvSpPr txBox="1"/>
          <p:nvPr/>
        </p:nvSpPr>
        <p:spPr>
          <a:xfrm>
            <a:off x="2703007" y="1527350"/>
            <a:ext cx="6079253" cy="646331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/>
              <a:t>Imagem GrayScale para imagem binária com detecção de contorno: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C281FA-E9B8-4ADB-02AE-49DA1CEA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33" y="2727568"/>
            <a:ext cx="4033400" cy="3025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C9C018-23FC-FEC3-925B-D9E56D2ED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3" t="3373" r="15013" b="4031"/>
          <a:stretch/>
        </p:blipFill>
        <p:spPr>
          <a:xfrm>
            <a:off x="6366076" y="2839556"/>
            <a:ext cx="2812649" cy="28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9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7B165154-BB69-4A7C-5A6A-CFD7E1826B57}"/>
              </a:ext>
            </a:extLst>
          </p:cNvPr>
          <p:cNvSpPr/>
          <p:nvPr/>
        </p:nvSpPr>
        <p:spPr>
          <a:xfrm>
            <a:off x="507441" y="3732628"/>
            <a:ext cx="11344589" cy="2707602"/>
          </a:xfrm>
          <a:prstGeom prst="rec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18B59FD-A4DD-2725-E16D-07755834EE38}"/>
              </a:ext>
            </a:extLst>
          </p:cNvPr>
          <p:cNvSpPr/>
          <p:nvPr/>
        </p:nvSpPr>
        <p:spPr>
          <a:xfrm>
            <a:off x="2309949" y="664730"/>
            <a:ext cx="7572101" cy="2262872"/>
          </a:xfrm>
          <a:prstGeom prst="rec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C9C018-23FC-FEC3-925B-D9E56D2E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3" t="3373" r="15013" b="4031"/>
          <a:stretch/>
        </p:blipFill>
        <p:spPr>
          <a:xfrm>
            <a:off x="2694320" y="803044"/>
            <a:ext cx="1842008" cy="1834427"/>
          </a:xfrm>
          <a:prstGeom prst="rect">
            <a:avLst/>
          </a:prstGeom>
        </p:spPr>
      </p:pic>
      <p:pic>
        <p:nvPicPr>
          <p:cNvPr id="4" name="Imagem 3" descr="Tela de computador com fundo preto&#10;&#10;Descrição gerada automaticamente com confiança média">
            <a:extLst>
              <a:ext uri="{FF2B5EF4-FFF2-40B4-BE49-F238E27FC236}">
                <a16:creationId xmlns:a16="http://schemas.microsoft.com/office/drawing/2014/main" id="{772BC8B4-4F06-1F2B-2DC3-A941808F4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5252" r="10228" b="4562"/>
          <a:stretch/>
        </p:blipFill>
        <p:spPr>
          <a:xfrm>
            <a:off x="7279527" y="803044"/>
            <a:ext cx="1919235" cy="1910459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29DC7583-1D28-4B59-2A63-9408216F31B7}"/>
              </a:ext>
            </a:extLst>
          </p:cNvPr>
          <p:cNvSpPr/>
          <p:nvPr/>
        </p:nvSpPr>
        <p:spPr>
          <a:xfrm>
            <a:off x="5276363" y="1362639"/>
            <a:ext cx="1585732" cy="1056190"/>
          </a:xfrm>
          <a:prstGeom prst="rightArrow">
            <a:avLst/>
          </a:prstGeom>
          <a:solidFill>
            <a:srgbClr val="5392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Mulher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ACA32221-9A9D-BA92-E470-9F8E45C419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1" t="4359" r="15752" b="4407"/>
          <a:stretch/>
        </p:blipFill>
        <p:spPr>
          <a:xfrm>
            <a:off x="772274" y="3948974"/>
            <a:ext cx="2258360" cy="2274910"/>
          </a:xfrm>
          <a:prstGeom prst="rect">
            <a:avLst/>
          </a:prstGeom>
        </p:spPr>
      </p:pic>
      <p:pic>
        <p:nvPicPr>
          <p:cNvPr id="12" name="Imagem 11" descr="Menina de cabelo rosa&#10;&#10;Descrição gerada automaticamente com confiança baixa">
            <a:extLst>
              <a:ext uri="{FF2B5EF4-FFF2-40B4-BE49-F238E27FC236}">
                <a16:creationId xmlns:a16="http://schemas.microsoft.com/office/drawing/2014/main" id="{037BE782-4834-355E-0998-0197E238F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10" y="3872397"/>
            <a:ext cx="2258359" cy="235148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A4FAF2-F181-407F-0F69-82C8FC7C0898}"/>
              </a:ext>
            </a:extLst>
          </p:cNvPr>
          <p:cNvSpPr txBox="1"/>
          <p:nvPr/>
        </p:nvSpPr>
        <p:spPr>
          <a:xfrm>
            <a:off x="2150347" y="208262"/>
            <a:ext cx="8058778" cy="369332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/>
              <a:t>Determinando o vetores(Histograma de Gradientes Orientados):</a:t>
            </a: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2E314005-D917-25E0-FD57-CD8CA721345B}"/>
              </a:ext>
            </a:extLst>
          </p:cNvPr>
          <p:cNvSpPr/>
          <p:nvPr/>
        </p:nvSpPr>
        <p:spPr>
          <a:xfrm>
            <a:off x="3295467" y="4675310"/>
            <a:ext cx="1585732" cy="1056190"/>
          </a:xfrm>
          <a:prstGeom prst="rightArrow">
            <a:avLst/>
          </a:prstGeom>
          <a:solidFill>
            <a:srgbClr val="5392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6B16B2C6-1CD2-420A-E01E-F05F6FE75851}"/>
              </a:ext>
            </a:extLst>
          </p:cNvPr>
          <p:cNvSpPr/>
          <p:nvPr/>
        </p:nvSpPr>
        <p:spPr>
          <a:xfrm>
            <a:off x="7833054" y="4818395"/>
            <a:ext cx="1585732" cy="1056190"/>
          </a:xfrm>
          <a:prstGeom prst="rightArrow">
            <a:avLst/>
          </a:prstGeom>
          <a:solidFill>
            <a:srgbClr val="5392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CCCC35B7-A1D5-C6A5-728C-6D82F90AB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56" y="3948974"/>
            <a:ext cx="2274163" cy="235493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A2CFEC-3B19-31EF-A9D5-219C0ECD2F86}"/>
              </a:ext>
            </a:extLst>
          </p:cNvPr>
          <p:cNvSpPr txBox="1"/>
          <p:nvPr/>
        </p:nvSpPr>
        <p:spPr>
          <a:xfrm>
            <a:off x="2039840" y="3244334"/>
            <a:ext cx="8058778" cy="369332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/>
              <a:t>Determinando pontos e funções(Splines cúbicas):</a:t>
            </a:r>
          </a:p>
        </p:txBody>
      </p:sp>
    </p:spTree>
    <p:extLst>
      <p:ext uri="{BB962C8B-B14F-4D97-AF65-F5344CB8AC3E}">
        <p14:creationId xmlns:p14="http://schemas.microsoft.com/office/powerpoint/2010/main" val="1270212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Estrada com carros&#10;&#10;Descrição gerada automaticamente com confiança média">
            <a:extLst>
              <a:ext uri="{FF2B5EF4-FFF2-40B4-BE49-F238E27FC236}">
                <a16:creationId xmlns:a16="http://schemas.microsoft.com/office/drawing/2014/main" id="{435C02F5-0696-56B5-DEBB-482DE27B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3" y="2022475"/>
            <a:ext cx="3449638" cy="20415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80D9F0-FABE-871B-C3B4-D2E9CA86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3" y="4135438"/>
            <a:ext cx="3449638" cy="20415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16621BE-18CF-4C94-DEDC-AB3F62F7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388" y="2022475"/>
            <a:ext cx="6972300" cy="41544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pt-BR"/>
              <a:t>Detecção de Rodovia:</a:t>
            </a:r>
          </a:p>
        </p:txBody>
      </p:sp>
    </p:spTree>
    <p:extLst>
      <p:ext uri="{BB962C8B-B14F-4D97-AF65-F5344CB8AC3E}">
        <p14:creationId xmlns:p14="http://schemas.microsoft.com/office/powerpoint/2010/main" val="30452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A9ABB9-3FE5-49D5-B8B3-4489C4CE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4300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Estrada com carros&#10;&#10;Descrição gerada automaticamente com confiança média">
            <a:extLst>
              <a:ext uri="{FF2B5EF4-FFF2-40B4-BE49-F238E27FC236}">
                <a16:creationId xmlns:a16="http://schemas.microsoft.com/office/drawing/2014/main" id="{435C02F5-0696-56B5-DEBB-482DE27B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1343025"/>
            <a:ext cx="3602038" cy="21399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7E1C45A-8B7C-ACFD-D5B9-0D11AD51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1343025"/>
            <a:ext cx="3602038" cy="213995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726D09C-DAFB-C298-3E3A-F501115E8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3535363"/>
            <a:ext cx="3602038" cy="2139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79D4CB-0130-E365-DD51-7F5BEB70C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3535363"/>
            <a:ext cx="3602038" cy="21399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496" y="1282700"/>
            <a:ext cx="2799907" cy="4455416"/>
          </a:xfrm>
        </p:spPr>
        <p:txBody>
          <a:bodyPr anchor="ctr">
            <a:normAutofit/>
          </a:bodyPr>
          <a:lstStyle/>
          <a:p>
            <a:r>
              <a:rPr lang="pt-BR" sz="4000" dirty="0"/>
              <a:t>Adicionando a detecção de cor.</a:t>
            </a:r>
          </a:p>
        </p:txBody>
      </p:sp>
    </p:spTree>
    <p:extLst>
      <p:ext uri="{BB962C8B-B14F-4D97-AF65-F5344CB8AC3E}">
        <p14:creationId xmlns:p14="http://schemas.microsoft.com/office/powerpoint/2010/main" val="3391572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A9ABB9-3FE5-49D5-B8B3-4489C4CE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4300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496" y="1282700"/>
            <a:ext cx="2799907" cy="4455416"/>
          </a:xfrm>
        </p:spPr>
        <p:txBody>
          <a:bodyPr anchor="ctr">
            <a:normAutofit/>
          </a:bodyPr>
          <a:lstStyle/>
          <a:p>
            <a:r>
              <a:rPr lang="pt-BR" sz="4000" dirty="0"/>
              <a:t>Recorte</a:t>
            </a:r>
          </a:p>
        </p:txBody>
      </p:sp>
      <p:pic>
        <p:nvPicPr>
          <p:cNvPr id="3" name="Imagem 2" descr="Estrada com carros&#10;&#10;Descrição gerada automaticamente com confiança média">
            <a:extLst>
              <a:ext uri="{FF2B5EF4-FFF2-40B4-BE49-F238E27FC236}">
                <a16:creationId xmlns:a16="http://schemas.microsoft.com/office/drawing/2014/main" id="{795CE9DD-0AE5-07D5-A1E2-F8F055916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2"/>
          <a:stretch/>
        </p:blipFill>
        <p:spPr>
          <a:xfrm>
            <a:off x="1515868" y="794508"/>
            <a:ext cx="4686300" cy="1298575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DB47D670-4974-6071-EE9C-AAFA9FEC9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67"/>
          <a:stretch/>
        </p:blipFill>
        <p:spPr>
          <a:xfrm>
            <a:off x="1515868" y="2162933"/>
            <a:ext cx="4686300" cy="1387475"/>
          </a:xfrm>
          <a:prstGeom prst="rect">
            <a:avLst/>
          </a:prstGeom>
        </p:spPr>
      </p:pic>
      <p:pic>
        <p:nvPicPr>
          <p:cNvPr id="7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15F1F43E-F068-2608-80BF-9ADD7EE29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07"/>
          <a:stretch/>
        </p:blipFill>
        <p:spPr>
          <a:xfrm>
            <a:off x="1515868" y="3618670"/>
            <a:ext cx="4686300" cy="1298575"/>
          </a:xfrm>
          <a:prstGeom prst="rect">
            <a:avLst/>
          </a:prstGeom>
        </p:spPr>
      </p:pic>
      <p:pic>
        <p:nvPicPr>
          <p:cNvPr id="8" name="Imagem 7" descr="Seta&#10;&#10;Descrição gerada automaticamente">
            <a:extLst>
              <a:ext uri="{FF2B5EF4-FFF2-40B4-BE49-F238E27FC236}">
                <a16:creationId xmlns:a16="http://schemas.microsoft.com/office/drawing/2014/main" id="{B66A73C5-1828-F19A-D961-252D086354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67"/>
          <a:stretch/>
        </p:blipFill>
        <p:spPr>
          <a:xfrm>
            <a:off x="1515868" y="4985508"/>
            <a:ext cx="4686300" cy="1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65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Estrada com carros&#10;&#10;Descrição gerada automaticamente">
            <a:extLst>
              <a:ext uri="{FF2B5EF4-FFF2-40B4-BE49-F238E27FC236}">
                <a16:creationId xmlns:a16="http://schemas.microsoft.com/office/drawing/2014/main" id="{65061192-7F75-4281-52B6-722842F8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b="95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73921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vos algoritmos facilitam processamento de imagens de satélites e drones -  MundoGEO">
            <a:extLst>
              <a:ext uri="{FF2B5EF4-FFF2-40B4-BE49-F238E27FC236}">
                <a16:creationId xmlns:a16="http://schemas.microsoft.com/office/drawing/2014/main" id="{E676A83E-FE18-1063-6441-C42D8BAC8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24" y="512302"/>
            <a:ext cx="9406351" cy="583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264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FED410-8B23-03CD-AFCA-7A1D18C0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36" y="1828047"/>
            <a:ext cx="9752527" cy="36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D1A221DC-A5E1-187A-E4E7-00053B12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43" y="1995886"/>
            <a:ext cx="11048008" cy="28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0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306C9D9-6967-7FCC-BA05-22B50398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7804"/>
            <a:ext cx="12192000" cy="4230196"/>
          </a:xfrm>
          <a:prstGeom prst="rect">
            <a:avLst/>
          </a:prstGeom>
        </p:spPr>
      </p:pic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E544A482-347D-A33A-953C-A350B2EFA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09600"/>
            <a:ext cx="9144000" cy="1006061"/>
          </a:xfrm>
          <a:solidFill>
            <a:srgbClr val="21D88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Instalação</a:t>
            </a:r>
          </a:p>
        </p:txBody>
      </p:sp>
    </p:spTree>
    <p:extLst>
      <p:ext uri="{BB962C8B-B14F-4D97-AF65-F5344CB8AC3E}">
        <p14:creationId xmlns:p14="http://schemas.microsoft.com/office/powerpoint/2010/main" val="2720080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ídeo 8">
            <a:extLst>
              <a:ext uri="{FF2B5EF4-FFF2-40B4-BE49-F238E27FC236}">
                <a16:creationId xmlns:a16="http://schemas.microsoft.com/office/drawing/2014/main" id="{5F9EE4D7-CB07-2EF9-82C5-163C865A6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Processamento de</a:t>
            </a:r>
            <a:r>
              <a:rPr lang="en-US" sz="5200" b="1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imagens para visão computacional</a:t>
            </a:r>
            <a:endParaRPr lang="en-US" sz="5200" b="1" kern="1200" cap="all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7BE29729-6E11-B992-B3EF-306EBD309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7" y="5314036"/>
            <a:ext cx="1014732" cy="1249650"/>
          </a:xfrm>
          <a:prstGeom prst="rect">
            <a:avLst/>
          </a:prstGeom>
        </p:spPr>
      </p:pic>
      <p:pic>
        <p:nvPicPr>
          <p:cNvPr id="16" name="Imagem 15" descr="Uma imagem contendo Logotipo&#10;&#10;Descrição gerada automaticamente">
            <a:extLst>
              <a:ext uri="{FF2B5EF4-FFF2-40B4-BE49-F238E27FC236}">
                <a16:creationId xmlns:a16="http://schemas.microsoft.com/office/drawing/2014/main" id="{86DBEC25-0CD8-7006-91BE-4CBA00166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3480" y="5369748"/>
            <a:ext cx="1162702" cy="11627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35C83F02-57ED-AC3B-BD33-CB306861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56" y="5011223"/>
            <a:ext cx="1938156" cy="1552463"/>
          </a:xfrm>
          <a:prstGeom prst="rect">
            <a:avLst/>
          </a:prstGeom>
        </p:spPr>
      </p:pic>
      <p:pic>
        <p:nvPicPr>
          <p:cNvPr id="20" name="Imagem 19" descr="Logotipo, Ícone&#10;&#10;Descrição gerada automaticamente">
            <a:extLst>
              <a:ext uri="{FF2B5EF4-FFF2-40B4-BE49-F238E27FC236}">
                <a16:creationId xmlns:a16="http://schemas.microsoft.com/office/drawing/2014/main" id="{4804541E-144B-D22A-7B49-3B004DBAF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29" y="5369748"/>
            <a:ext cx="1034927" cy="10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400" b="1" cap="all" dirty="0">
                <a:solidFill>
                  <a:srgbClr val="FFFFFF"/>
                </a:solidFill>
              </a:rPr>
              <a:t>Processamento de imagens</a:t>
            </a:r>
            <a:endParaRPr lang="en-US" sz="3400" b="1" cap="all" baseline="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O </a:t>
            </a:r>
            <a:r>
              <a:rPr lang="en-US" sz="2800" dirty="0" err="1">
                <a:solidFill>
                  <a:srgbClr val="FFFFFF"/>
                </a:solidFill>
              </a:rPr>
              <a:t>processamento</a:t>
            </a:r>
            <a:r>
              <a:rPr lang="en-US" sz="2800" dirty="0">
                <a:solidFill>
                  <a:srgbClr val="FFFFFF"/>
                </a:solidFill>
              </a:rPr>
              <a:t> digital de imagens (PDI) nada </a:t>
            </a:r>
            <a:r>
              <a:rPr lang="en-US" sz="2800" dirty="0" err="1">
                <a:solidFill>
                  <a:srgbClr val="FFFFFF"/>
                </a:solidFill>
              </a:rPr>
              <a:t>mais</a:t>
            </a:r>
            <a:r>
              <a:rPr lang="en-US" sz="2800" dirty="0">
                <a:solidFill>
                  <a:srgbClr val="FFFFFF"/>
                </a:solidFill>
              </a:rPr>
              <a:t> é do que um conjunto de </a:t>
            </a:r>
            <a:r>
              <a:rPr lang="en-US" sz="2800" dirty="0" err="1">
                <a:solidFill>
                  <a:srgbClr val="FFFFFF"/>
                </a:solidFill>
              </a:rPr>
              <a:t>técnicas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computacionais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edição</a:t>
            </a:r>
            <a:r>
              <a:rPr lang="en-US" sz="2800" dirty="0">
                <a:solidFill>
                  <a:srgbClr val="FFFFFF"/>
                </a:solidFill>
              </a:rPr>
              <a:t> de imagem.</a:t>
            </a: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36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O pipeline de Visão Computacional | by Suzana Viana | Medium">
            <a:extLst>
              <a:ext uri="{FF2B5EF4-FFF2-40B4-BE49-F238E27FC236}">
                <a16:creationId xmlns:a16="http://schemas.microsoft.com/office/drawing/2014/main" id="{AABAF8CC-141D-9945-C691-F8DF75B97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400" b="1" cap="all" dirty="0">
                <a:solidFill>
                  <a:srgbClr val="FFFFFF"/>
                </a:solidFill>
              </a:rPr>
              <a:t>Visão </a:t>
            </a:r>
            <a:r>
              <a:rPr lang="en-US" sz="3400" b="1" cap="all" dirty="0" err="1">
                <a:solidFill>
                  <a:srgbClr val="FFFFFF"/>
                </a:solidFill>
              </a:rPr>
              <a:t>computacional</a:t>
            </a:r>
            <a:endParaRPr lang="en-US" sz="3400" b="1" cap="all" baseline="0" dirty="0">
              <a:solidFill>
                <a:srgbClr val="FFFFFF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FFFFFF"/>
                </a:solidFill>
                <a:effectLst/>
              </a:rPr>
              <a:t>A </a:t>
            </a:r>
            <a:r>
              <a:rPr lang="en-US" sz="3200" b="1" i="0" dirty="0">
                <a:solidFill>
                  <a:srgbClr val="FFFFFF"/>
                </a:solidFill>
                <a:effectLst/>
              </a:rPr>
              <a:t>visão </a:t>
            </a:r>
            <a:r>
              <a:rPr lang="en-US" sz="3200" b="1" i="0" dirty="0" err="1">
                <a:solidFill>
                  <a:srgbClr val="FFFFFF"/>
                </a:solidFill>
                <a:effectLst/>
              </a:rPr>
              <a:t>computacional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 é um dos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ramos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da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inteligência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artificial que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estuda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a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interpretação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de imagens do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mundo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real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por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um 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computador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.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940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!!BGRectangle">
            <a:extLst>
              <a:ext uri="{FF2B5EF4-FFF2-40B4-BE49-F238E27FC236}">
                <a16:creationId xmlns:a16="http://schemas.microsoft.com/office/drawing/2014/main" id="{44B42A97-2187-442B-BB48-39526296D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utorial 1: Image Filtering">
            <a:extLst>
              <a:ext uri="{FF2B5EF4-FFF2-40B4-BE49-F238E27FC236}">
                <a16:creationId xmlns:a16="http://schemas.microsoft.com/office/drawing/2014/main" id="{86A1D817-3EC4-65DF-9B98-671B497B2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" b="5150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!!Rectangle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9DF1DC3-2942-2395-817C-27656003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pt-BR" dirty="0"/>
              <a:t>Imagens são matrizes.</a:t>
            </a:r>
            <a:endParaRPr lang="pt-BR"/>
          </a:p>
        </p:txBody>
      </p:sp>
      <p:sp>
        <p:nvSpPr>
          <p:cNvPr id="2061" name="!!Line">
            <a:extLst>
              <a:ext uri="{FF2B5EF4-FFF2-40B4-BE49-F238E27FC236}">
                <a16:creationId xmlns:a16="http://schemas.microsoft.com/office/drawing/2014/main" id="{1B1D834C-2707-49B0-A3CE-334D83DF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5048" y="5266944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965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97C29EA-1A46-69D6-E55C-9C4EDE65F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36"/>
          <a:stretch/>
        </p:blipFill>
        <p:spPr>
          <a:xfrm>
            <a:off x="-18" y="10"/>
            <a:ext cx="9141744" cy="685799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34" name="Picture 10" descr="Tela de computador&#10;&#10;Descrição gerada automaticamente com confiança baixa">
            <a:extLst>
              <a:ext uri="{FF2B5EF4-FFF2-40B4-BE49-F238E27FC236}">
                <a16:creationId xmlns:a16="http://schemas.microsoft.com/office/drawing/2014/main" id="{91BC8C81-ACC6-F69B-A6E1-64F8A98F7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8" r="20808"/>
          <a:stretch/>
        </p:blipFill>
        <p:spPr bwMode="auto">
          <a:xfrm>
            <a:off x="5790371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3" name="Freeform: Shape 1102">
            <a:extLst>
              <a:ext uri="{FF2B5EF4-FFF2-40B4-BE49-F238E27FC236}">
                <a16:creationId xmlns:a16="http://schemas.microsoft.com/office/drawing/2014/main" id="{557ADA24-F07F-4AF3-A108-8B0538C1B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5BDC80-E862-D117-DB7E-32F3D48E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26" y="1900127"/>
            <a:ext cx="4650396" cy="3184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Cada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célula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desta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matriz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é um pixel, e um pixel é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formado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4" name="AutoShape 4" descr="Polegadas para Pixels: Como Redimensionar Imagens sem perder a Qualidade -  Shutterstock Blog Português">
            <a:extLst>
              <a:ext uri="{FF2B5EF4-FFF2-40B4-BE49-F238E27FC236}">
                <a16:creationId xmlns:a16="http://schemas.microsoft.com/office/drawing/2014/main" id="{705ABE1D-A7B4-501A-E457-DECD0A6D8F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25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4966E5-B4D5-51BB-95D3-B1ADA21EC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 única imagem pode ser na verdade a união de 3 ou mais matrizes.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ço Reservado para Conteúdo 6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990C44CA-314E-413E-C181-B5B95DC82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469" y="2509911"/>
            <a:ext cx="1102796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4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65862"/>
            <a:ext cx="445616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400" b="1" cap="all" dirty="0">
                <a:solidFill>
                  <a:srgbClr val="FFFFFF"/>
                </a:solidFill>
              </a:rPr>
              <a:t>Por que </a:t>
            </a:r>
            <a:r>
              <a:rPr lang="en-US" sz="3400" b="1" cap="all" dirty="0" err="1">
                <a:solidFill>
                  <a:srgbClr val="FFFFFF"/>
                </a:solidFill>
              </a:rPr>
              <a:t>realizar</a:t>
            </a:r>
            <a:r>
              <a:rPr lang="en-US" sz="3400" b="1" cap="all" dirty="0">
                <a:solidFill>
                  <a:srgbClr val="FFFFFF"/>
                </a:solidFill>
              </a:rPr>
              <a:t> </a:t>
            </a:r>
            <a:br>
              <a:rPr lang="en-US" sz="3400" b="1" cap="all" dirty="0">
                <a:solidFill>
                  <a:srgbClr val="FFFFFF"/>
                </a:solidFill>
              </a:rPr>
            </a:br>
            <a:r>
              <a:rPr lang="en-US" sz="3400" b="1" cap="all" dirty="0" err="1">
                <a:solidFill>
                  <a:srgbClr val="FFFFFF"/>
                </a:solidFill>
              </a:rPr>
              <a:t>pré-Processamento</a:t>
            </a:r>
            <a:r>
              <a:rPr lang="en-US" sz="3400" b="1" cap="all" dirty="0">
                <a:solidFill>
                  <a:srgbClr val="FFFFFF"/>
                </a:solidFill>
              </a:rPr>
              <a:t>?</a:t>
            </a:r>
            <a:endParaRPr lang="en-US" sz="3400" b="1" cap="all" baseline="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5155379" y="1065862"/>
            <a:ext cx="6225381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</a:rPr>
              <a:t>Reduzir</a:t>
            </a:r>
            <a:r>
              <a:rPr lang="en-US" sz="2800" dirty="0">
                <a:solidFill>
                  <a:srgbClr val="FFFFFF"/>
                </a:solidFill>
              </a:rPr>
              <a:t> a </a:t>
            </a:r>
            <a:r>
              <a:rPr lang="en-US" sz="2800" dirty="0" err="1">
                <a:solidFill>
                  <a:srgbClr val="FFFFFF"/>
                </a:solidFill>
              </a:rPr>
              <a:t>quantidade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informações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Remover </a:t>
            </a:r>
            <a:r>
              <a:rPr lang="en-US" sz="2800" dirty="0" err="1">
                <a:solidFill>
                  <a:srgbClr val="FFFFFF"/>
                </a:solidFill>
              </a:rPr>
              <a:t>ruídos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indesejados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34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1338</TotalTime>
  <Words>293</Words>
  <Application>Microsoft Office PowerPoint</Application>
  <PresentationFormat>Widescreen</PresentationFormat>
  <Paragraphs>52</Paragraphs>
  <Slides>30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Tw Cen MT</vt:lpstr>
      <vt:lpstr>Tema do Office</vt:lpstr>
      <vt:lpstr>Processamento de imagens para visão computacional</vt:lpstr>
      <vt:lpstr>Wesley Miranda Correa</vt:lpstr>
      <vt:lpstr>Instalação</vt:lpstr>
      <vt:lpstr>Processamento de imagens</vt:lpstr>
      <vt:lpstr>Visão computacional</vt:lpstr>
      <vt:lpstr>Imagens são matrizes.</vt:lpstr>
      <vt:lpstr>Cada célula desta matriz é um pixel, e um pixel é formado por 3 valores.</vt:lpstr>
      <vt:lpstr>Uma única imagem pode ser na verdade a união de 3 ou mais matrizes.</vt:lpstr>
      <vt:lpstr>Por que realizar  pré-Processamento?</vt:lpstr>
      <vt:lpstr>Imaginem uma foto tirada por um celular comum:</vt:lpstr>
      <vt:lpstr>Considerando os canais:</vt:lpstr>
      <vt:lpstr>Intervalo de variação:</vt:lpstr>
      <vt:lpstr>Volume de dados presente em uma imagem:</vt:lpstr>
      <vt:lpstr>Por que realizar  pré-Processamento?</vt:lpstr>
      <vt:lpstr>Exemplos situações indesejadas.</vt:lpstr>
      <vt:lpstr>Falta de Iluminação:</vt:lpstr>
      <vt:lpstr>Ruidos:</vt:lpstr>
      <vt:lpstr>Exemplos de Aplicações:</vt:lpstr>
      <vt:lpstr>Detecção de Expressão Facial:</vt:lpstr>
      <vt:lpstr>Detecção de Expressão Facial:</vt:lpstr>
      <vt:lpstr>Detecção de Expressão Facial:</vt:lpstr>
      <vt:lpstr>Apresentação do PowerPoint</vt:lpstr>
      <vt:lpstr>Detecção de Rodovia:</vt:lpstr>
      <vt:lpstr>Adicionando a detecção de cor.</vt:lpstr>
      <vt:lpstr>Recorte</vt:lpstr>
      <vt:lpstr>Resultado</vt:lpstr>
      <vt:lpstr>Apresentação do PowerPoint</vt:lpstr>
      <vt:lpstr>Apresentação do PowerPoint</vt:lpstr>
      <vt:lpstr>Apresentação do PowerPoint</vt:lpstr>
      <vt:lpstr>Processamento de imagens para visão computacional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Redes Neurais</dc:title>
  <dc:creator>Wesley Miranda</dc:creator>
  <cp:lastModifiedBy>Wesley Miranda</cp:lastModifiedBy>
  <cp:revision>9</cp:revision>
  <dcterms:created xsi:type="dcterms:W3CDTF">2022-10-05T16:36:16Z</dcterms:created>
  <dcterms:modified xsi:type="dcterms:W3CDTF">2022-10-26T14:04:42Z</dcterms:modified>
</cp:coreProperties>
</file>